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351" r:id="rId2"/>
    <p:sldId id="340" r:id="rId3"/>
    <p:sldId id="309" r:id="rId4"/>
    <p:sldId id="311" r:id="rId5"/>
    <p:sldId id="339" r:id="rId6"/>
    <p:sldId id="343" r:id="rId7"/>
    <p:sldId id="345" r:id="rId8"/>
    <p:sldId id="349" r:id="rId9"/>
    <p:sldId id="318" r:id="rId10"/>
    <p:sldId id="327" r:id="rId11"/>
    <p:sldId id="320" r:id="rId12"/>
    <p:sldId id="321" r:id="rId13"/>
    <p:sldId id="335" r:id="rId14"/>
    <p:sldId id="336" r:id="rId15"/>
    <p:sldId id="347" r:id="rId16"/>
    <p:sldId id="338" r:id="rId17"/>
    <p:sldId id="350" r:id="rId18"/>
    <p:sldId id="352" r:id="rId19"/>
    <p:sldId id="357" r:id="rId20"/>
    <p:sldId id="353" r:id="rId21"/>
    <p:sldId id="354" r:id="rId22"/>
    <p:sldId id="355" r:id="rId23"/>
    <p:sldId id="326" r:id="rId24"/>
    <p:sldId id="35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76F"/>
    <a:srgbClr val="DBD96D"/>
    <a:srgbClr val="FFE9A6"/>
    <a:srgbClr val="FFD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463" autoAdjust="0"/>
  </p:normalViewPr>
  <p:slideViewPr>
    <p:cSldViewPr snapToGrid="0">
      <p:cViewPr>
        <p:scale>
          <a:sx n="104" d="100"/>
          <a:sy n="104" d="100"/>
        </p:scale>
        <p:origin x="-9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1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téléphone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Feuil1!$B$1:$F$1</c:f>
              <c:strCache>
                <c:ptCount val="5"/>
                <c:pt idx="0">
                  <c:v>&lt; 25 ans</c:v>
                </c:pt>
                <c:pt idx="1">
                  <c:v>25 - 44 ans</c:v>
                </c:pt>
                <c:pt idx="2">
                  <c:v>45 - 64 ans</c:v>
                </c:pt>
                <c:pt idx="3">
                  <c:v>65 ans et +</c:v>
                </c:pt>
                <c:pt idx="4">
                  <c:v>inconnu</c:v>
                </c:pt>
              </c:strCache>
            </c:strRef>
          </c:cat>
          <c:val>
            <c:numRef>
              <c:f>Feuil1!$B$2:$F$2</c:f>
              <c:numCache>
                <c:formatCode>0%</c:formatCode>
                <c:ptCount val="5"/>
                <c:pt idx="0">
                  <c:v>0.12000000000000002</c:v>
                </c:pt>
                <c:pt idx="1">
                  <c:v>0.35000000000000031</c:v>
                </c:pt>
                <c:pt idx="2">
                  <c:v>0.3900000000000004</c:v>
                </c:pt>
                <c:pt idx="3">
                  <c:v>0.12000000000000002</c:v>
                </c:pt>
                <c:pt idx="4">
                  <c:v>1.0000000000000012E-2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92-427B-87F8-68866B7A3C4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chat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Feuil1!$B$1:$F$1</c:f>
              <c:strCache>
                <c:ptCount val="5"/>
                <c:pt idx="0">
                  <c:v>&lt; 25 ans</c:v>
                </c:pt>
                <c:pt idx="1">
                  <c:v>25 - 44 ans</c:v>
                </c:pt>
                <c:pt idx="2">
                  <c:v>45 - 64 ans</c:v>
                </c:pt>
                <c:pt idx="3">
                  <c:v>65 ans et +</c:v>
                </c:pt>
                <c:pt idx="4">
                  <c:v>inconnu</c:v>
                </c:pt>
              </c:strCache>
            </c:strRef>
          </c:cat>
          <c:val>
            <c:numRef>
              <c:f>Feuil1!$B$3:$F$3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0.35000000000000031</c:v>
                </c:pt>
                <c:pt idx="2">
                  <c:v>8.0000000000000099E-2</c:v>
                </c:pt>
                <c:pt idx="3">
                  <c:v>1.0000000000000012E-2</c:v>
                </c:pt>
                <c:pt idx="4">
                  <c:v>0.21000000000000016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92-427B-87F8-68866B7A3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429760"/>
        <c:axId val="99452032"/>
      </c:barChart>
      <c:catAx>
        <c:axId val="994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452032"/>
        <c:crosses val="autoZero"/>
        <c:auto val="1"/>
        <c:lblAlgn val="ctr"/>
        <c:lblOffset val="100"/>
        <c:noMultiLvlLbl val="0"/>
      </c:catAx>
      <c:valAx>
        <c:axId val="994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42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054B-CB57-4281-BED8-5631A7F86EE8}" type="datetimeFigureOut">
              <a:rPr lang="fr-FR" smtClean="0"/>
              <a:pPr/>
              <a:t>11/04/2024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76ABA-2337-465F-8DBE-C15AF28205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1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6ABA-2337-465F-8DBE-C15AF28205D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76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6ABA-2337-465F-8DBE-C15AF28205D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54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J’ai un problème de cohérence entre la première info et la troisième!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6ABA-2337-465F-8DBE-C15AF28205D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56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6ABA-2337-465F-8DBE-C15AF28205D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74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6ABA-2337-465F-8DBE-C15AF28205D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6ABA-2337-465F-8DBE-C15AF28205D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6ABA-2337-465F-8DBE-C15AF28205DD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82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6ABA-2337-465F-8DBE-C15AF28205DD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82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E099A8-736A-48A9-9CF6-5E93FD409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D635819-36D5-4FCF-AFF4-2AAA7E5EB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DDCAD17-CE89-4BFF-ADA1-9C4EBAC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6725-E104-4ACE-B351-2D1DEDAB59CA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1BF419C-A686-4E08-8FDD-D5679891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3075A5B-16B9-4B20-B913-30A95940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85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21A74-6AF2-4F2A-A237-FBEDC726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B65DF76-4789-4974-9B5E-35B3ACB00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ED2B21E-7388-4BF4-99F2-07EB9E96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B918-C297-47EA-A58C-A0EEABC66E84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15E9916-BE6C-48AB-9262-311AB7FF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5F199BA-AF49-41E0-BD12-D5EF8E33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1A8F6517-F2B3-40A2-A94A-5BD4D0B77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BA4299A-6FEC-416A-9720-944B3F64F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0119147-15F7-4478-A7F5-6880FDDF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05E-9499-4B5B-A468-0E7EEBA1E142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75699C2-3DF8-4895-8E36-0CF881F7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8E5C50D-43F7-4070-9975-7EE1D2E6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7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86FF44-6D2F-4426-A35F-1BA1FFAB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2FE230D-241B-4E4B-A3DB-6B2348FA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C9C59F-8F71-4AD3-A707-8197AF95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1BDB-BF40-4918-B90C-F55D25507136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2E7EB33-52A0-43CC-B84F-7D762B70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A870B62-F174-4B28-9946-9ACD1915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01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12550C-F185-4E0C-8F4F-8AB426C2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2CEE85D-D185-468C-902F-026195770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747BF67-9246-4D54-A136-B0AFD104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D9C1-1C4B-4AC6-A5FB-6D943009B83D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1E4EA4F-10D2-4E63-B725-B52F622B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2B4D2DD-846E-4B75-AD7C-74FF8301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00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138197-D1FB-4C69-A63C-F827B53F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A69D3D8-3546-42B6-A62C-54F82005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C5354C5-A8AB-49EB-8D06-AEB7A7B72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1FABBD5-136C-4D32-B242-FAD7E2FA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9F3-525E-42B4-BC8E-B1BFDA4359CE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9502045-C481-48AB-8C65-DBC02E00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8C7E954-3E34-4666-AA0A-FD494CA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7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F0F487-E631-4841-AAC4-5C4BCEB2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33D71C-C6E1-46E9-8225-63A486E24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C47F0B-262F-4669-B8EA-6911FE6F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3988CF1-9FA9-4C81-B01E-3A8C50D9A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8CCBDF9F-B438-4239-8382-00F4E699D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71AF1EF-ADE9-47D1-BC6E-34E29BC6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760E-2283-4D97-820A-BC5F8D9AEA35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FD908D2-B217-4764-8DEB-EA6276EB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290A8567-9586-4A55-8E0F-A000677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0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8F6E38-0463-4764-B3D9-F286D8D7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F7010B9-1428-46BF-A04D-9A0BA8D0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4BCF-1C08-435A-910B-3EB4CBDE048F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29D7F43-6799-4A7F-B157-119019C5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318FFDA-C19A-4A5C-ADEA-3E11C32D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5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FAF1591-2147-464E-843B-C6C5AA1A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8CBD-0DA7-4E26-B100-937D36FA9421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3DB0071-61F2-4C57-8604-B7D97768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6BCF53E-8451-499A-9353-8C958D9E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34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26B783-BE3B-4C97-B5F5-3E695D16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4A27E92-E899-4964-A624-B213DD6E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5BB32A7-B626-40B5-8BDA-F657DBE4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63AC6A1-B1CE-4CB7-908E-7113E165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3A0C-3A99-47AD-A9E7-E5E14E9EBC36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55B452F-01FD-45C8-97F3-E35B9BFE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EBE79BD-AB97-4050-B61A-0DA5897D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94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67A6B7-DFF0-439E-A1B3-20BFD0D5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5F2BECD-F2D5-4018-B699-698A19B28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B2864E2-3575-45F6-BBCF-B445CD61A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CEF87C8-9E63-48B6-A39E-AF2FF2AC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D20-8F8F-4F9A-AD66-521C3C95E942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65C36A0-7671-4928-9B47-5CFD8F0D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3161AA6-3978-48EB-BDF3-13ABB52E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24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590A-43D2-4DEF-9536-69B1B0F1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7A56BB3-6947-43D7-8377-CFACFF3BF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4CD527F-F1F1-45DF-B4D5-4E920A0E1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AFF1-937D-4AAC-A808-0B722310C14C}" type="datetime1">
              <a:rPr lang="fr-FR" smtClean="0"/>
              <a:pPr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68C47F-94D9-4622-A57E-6FC3256F7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480BD2-2F6B-4968-8D7A-029B31259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9217-1EB0-4140-979E-A670734074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38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dministration@sos-amiti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16A654F-3674-4D56-BA32-BABE4566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420" y="3414532"/>
            <a:ext cx="9198980" cy="200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1125"/>
              </a:spcBef>
              <a:buClrTx/>
              <a:buFontTx/>
              <a:buNone/>
            </a:pPr>
            <a:r>
              <a:rPr lang="fr-FR" altLang="fr-FR" sz="3600" b="1" dirty="0">
                <a:solidFill>
                  <a:srgbClr val="7232A0"/>
                </a:solidFill>
                <a:ea typeface="MS PGothic" panose="020B0600070205080204" pitchFamily="34" charset="-128"/>
              </a:rPr>
              <a:t>83  boulevard Arago   75014  PARIS</a:t>
            </a:r>
          </a:p>
          <a:p>
            <a:pPr eaLnBrk="1" hangingPunct="1">
              <a:lnSpc>
                <a:spcPct val="140000"/>
              </a:lnSpc>
              <a:spcBef>
                <a:spcPts val="1125"/>
              </a:spcBef>
              <a:buClrTx/>
              <a:buFontTx/>
              <a:buNone/>
            </a:pPr>
            <a:r>
              <a:rPr lang="fr-FR" altLang="fr-FR" sz="3600" b="1" i="1" dirty="0">
                <a:solidFill>
                  <a:srgbClr val="7232A0"/>
                </a:solidFill>
                <a:ea typeface="MS PGothic" panose="020B0600070205080204" pitchFamily="34" charset="-128"/>
              </a:rPr>
              <a:t>Tel : 01 40 09 15 22 </a:t>
            </a:r>
          </a:p>
          <a:p>
            <a:pPr eaLnBrk="1" hangingPunct="1">
              <a:lnSpc>
                <a:spcPct val="140000"/>
              </a:lnSpc>
              <a:spcBef>
                <a:spcPts val="1125"/>
              </a:spcBef>
              <a:buClrTx/>
              <a:buFontTx/>
              <a:buNone/>
            </a:pPr>
            <a:r>
              <a:rPr lang="fr-FR" altLang="fr-FR" sz="3600" b="1" i="1" dirty="0">
                <a:solidFill>
                  <a:srgbClr val="7232A0"/>
                </a:solidFill>
                <a:ea typeface="MS PGothic" panose="020B0600070205080204" pitchFamily="34" charset="-128"/>
              </a:rPr>
              <a:t>email : </a:t>
            </a:r>
            <a:r>
              <a:rPr lang="fr-FR" altLang="fr-FR" sz="3600" b="1" i="1" u="sng" dirty="0">
                <a:solidFill>
                  <a:srgbClr val="7232A0"/>
                </a:solidFill>
                <a:ea typeface="MS PGothic" panose="020B0600070205080204" pitchFamily="34" charset="-128"/>
                <a:hlinkClick r:id="rId2"/>
              </a:rPr>
              <a:t>administration@sos-amitie.com</a:t>
            </a:r>
            <a:endParaRPr lang="fr-FR" altLang="fr-FR" sz="3600" b="1" i="1" u="sng" dirty="0">
              <a:solidFill>
                <a:srgbClr val="7232A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40000"/>
              </a:lnSpc>
              <a:spcBef>
                <a:spcPts val="1125"/>
              </a:spcBef>
              <a:buClrTx/>
              <a:buFontTx/>
              <a:buNone/>
            </a:pPr>
            <a:r>
              <a:rPr lang="fr-FR" altLang="fr-FR" sz="3600" b="1" i="1" dirty="0">
                <a:solidFill>
                  <a:srgbClr val="7232A0"/>
                </a:solidFill>
                <a:ea typeface="MS PGothic" panose="020B0600070205080204" pitchFamily="34" charset="-128"/>
              </a:rPr>
              <a:t>site : www.sos-amitie.com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C0B68B0-7541-43E5-B2BC-612CF3A8D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64" y="144897"/>
            <a:ext cx="2044900" cy="2054779"/>
          </a:xfrm>
          <a:prstGeom prst="rect">
            <a:avLst/>
          </a:prstGeom>
        </p:spPr>
      </p:pic>
      <p:pic>
        <p:nvPicPr>
          <p:cNvPr id="1026" name="Picture 2" descr="C:\Users\BRUNO\Desktop\Petit bonh désemparé fond blan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29" y="-189394"/>
            <a:ext cx="2327755" cy="2514884"/>
          </a:xfrm>
          <a:prstGeom prst="rect">
            <a:avLst/>
          </a:prstGeom>
          <a:noFill/>
        </p:spPr>
      </p:pic>
      <p:pic>
        <p:nvPicPr>
          <p:cNvPr id="1028" name="Picture 4" descr="https://presta.sirom.net/statappel_intranet/public/uploads/files/Bonhomme%20%C3%A9coute%20tel+intern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5490" y="303314"/>
            <a:ext cx="1555633" cy="1629657"/>
          </a:xfrm>
          <a:prstGeom prst="rect">
            <a:avLst/>
          </a:prstGeom>
          <a:noFill/>
        </p:spPr>
      </p:pic>
      <p:pic>
        <p:nvPicPr>
          <p:cNvPr id="1029" name="Picture 5" descr="C:\Users\BRUNO\Desktop\petit bonh fond blanc seul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9722" y="0"/>
            <a:ext cx="2272865" cy="2286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4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503764-4039-48FE-8B5C-0B71AB4E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3" y="223034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écoutant réalise un parcours de recrutement et de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FCA729A-3171-41D4-B305-2B4CED58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72" y="1564294"/>
            <a:ext cx="10284956" cy="946595"/>
          </a:xfrm>
          <a:noFill/>
        </p:spPr>
        <p:txBody>
          <a:bodyPr>
            <a:normAutofit lnSpcReduction="10000"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permettant de confirmer sa volonté et son aptitude </a:t>
            </a: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  à pratiquer l’écoute à S.O.S Amitié</a:t>
            </a:r>
            <a:r>
              <a:rPr lang="fr-FR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F2381B4-7031-4BA2-B4FC-49F84E69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17317812-F506-42DA-8E7A-629D34944869}"/>
              </a:ext>
            </a:extLst>
          </p:cNvPr>
          <p:cNvSpPr txBox="1">
            <a:spLocks/>
          </p:cNvSpPr>
          <p:nvPr/>
        </p:nvSpPr>
        <p:spPr>
          <a:xfrm>
            <a:off x="262122" y="2910213"/>
            <a:ext cx="10674989" cy="1053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écoutant rejoint un collectif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4A0C7BFC-2772-4F5F-B983-444A45B15D45}"/>
              </a:ext>
            </a:extLst>
          </p:cNvPr>
          <p:cNvSpPr txBox="1">
            <a:spLocks/>
          </p:cNvSpPr>
          <p:nvPr/>
        </p:nvSpPr>
        <p:spPr>
          <a:xfrm>
            <a:off x="897371" y="3668592"/>
            <a:ext cx="10284956" cy="27833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buFont typeface="Arial" pitchFamily="34" charset="0"/>
              <a:buChar char="•"/>
            </a:pP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s’engageant à réaliser un nombre d’heures d’écoute,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participant aux partages de pratique,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suivant la formation continue,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réalisant régulièrement des doubles écoutes entre pairs,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mettant ses compétences au service de l’association.</a:t>
            </a:r>
          </a:p>
          <a:p>
            <a:pPr marL="0" indent="0">
              <a:buNone/>
            </a:pPr>
            <a:endParaRPr lang="fr-FR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1158A90-BACF-4430-9DA4-255A424CD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66" y="291885"/>
            <a:ext cx="1805982" cy="1814707"/>
          </a:xfrm>
          <a:prstGeom prst="rect">
            <a:avLst/>
          </a:prstGeom>
        </p:spPr>
      </p:pic>
      <p:pic>
        <p:nvPicPr>
          <p:cNvPr id="6145" name="Picture 1" descr="C:\Users\BRUNO\Desktop\ill petit bonh fond vert seul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5651" y="2038108"/>
            <a:ext cx="2766349" cy="3610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79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E98794-345B-48A5-B2B2-B0BE6F18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353551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L’Observatoire des souffrances psychiques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AAA7F4-FA63-4A77-A56C-BD4536191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65" y="1715063"/>
            <a:ext cx="10676466" cy="3880773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«  L’Observatoire S.O.S. Amitié » analyse les données recueillies chaque année auprès de ses associations locales,</a:t>
            </a:r>
          </a:p>
          <a:p>
            <a:pPr>
              <a:buNone/>
            </a:pPr>
            <a:endParaRPr lang="fr-FR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Bien que les appels soient anonymes, certains éléments sont systématiquement renseignés par les écoutants : </a:t>
            </a:r>
          </a:p>
          <a:p>
            <a:pPr lvl="1"/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date, heure et durée de l’appel</a:t>
            </a:r>
          </a:p>
          <a:p>
            <a:pPr lvl="1"/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genre de l’appelant</a:t>
            </a:r>
          </a:p>
          <a:p>
            <a:pPr lvl="1"/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tranche d’âge estimée</a:t>
            </a:r>
          </a:p>
          <a:p>
            <a:pPr lvl="1"/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situations évoquées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0CD1DE8-8ADB-452A-B372-3BFDC3AC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C79A095-EA16-4427-84D1-E59866679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63" y="54007"/>
            <a:ext cx="1591386" cy="1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8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AAD5E3-6746-442E-BEEA-6EAFB9F5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38" y="2841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Observatoire des souffrances psychiques 2020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</a:rPr>
              <a:t>Situations évoquées au </a:t>
            </a:r>
            <a:r>
              <a:rPr lang="fr-FR" sz="4000" b="1" u="sng" dirty="0">
                <a:solidFill>
                  <a:schemeClr val="tx1"/>
                </a:solidFill>
              </a:rPr>
              <a:t>téléphone </a:t>
            </a:r>
            <a:r>
              <a:rPr lang="fr-FR" sz="4000" b="1" dirty="0">
                <a:solidFill>
                  <a:schemeClr val="tx1"/>
                </a:solidFill>
              </a:rPr>
              <a:t> (</a:t>
            </a:r>
            <a:r>
              <a:rPr lang="fr-FR" sz="4000" b="1" dirty="0"/>
              <a:t> 3,5 </a:t>
            </a:r>
            <a:r>
              <a:rPr lang="fr-FR" sz="4000" b="1" dirty="0">
                <a:solidFill>
                  <a:schemeClr val="tx1"/>
                </a:solidFill>
              </a:rPr>
              <a:t>millions d’appels)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F61FB25-C9BF-4188-B4E3-2A7E7D7E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FCE160F-A603-4897-B0F4-F375573B8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29" t="45043" r="14728" b="14493"/>
          <a:stretch/>
        </p:blipFill>
        <p:spPr>
          <a:xfrm>
            <a:off x="550021" y="1637878"/>
            <a:ext cx="11352811" cy="45314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184435B-1156-4A40-A225-CEC9AFEE235B}"/>
              </a:ext>
            </a:extLst>
          </p:cNvPr>
          <p:cNvSpPr txBox="1"/>
          <p:nvPr/>
        </p:nvSpPr>
        <p:spPr>
          <a:xfrm>
            <a:off x="2312133" y="6314956"/>
            <a:ext cx="8724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Chaque appel peut avoir jusqu’à 3 codifications ce qui explique un total &gt; 100% </a:t>
            </a:r>
          </a:p>
        </p:txBody>
      </p:sp>
    </p:spTree>
    <p:extLst>
      <p:ext uri="{BB962C8B-B14F-4D97-AF65-F5344CB8AC3E}">
        <p14:creationId xmlns:p14="http://schemas.microsoft.com/office/powerpoint/2010/main" val="95950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B3C00752-4A60-41ED-836B-B7D19984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Observatoire des souffrances psychiques 2020</a:t>
            </a:r>
            <a:br>
              <a:rPr lang="fr-F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</a:rPr>
              <a:t>Situations évoquées par </a:t>
            </a:r>
            <a:r>
              <a:rPr lang="fr-FR" sz="4000" b="1" u="sng" dirty="0">
                <a:solidFill>
                  <a:schemeClr val="tx1"/>
                </a:solidFill>
              </a:rPr>
              <a:t>mail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84F7498-27A9-406C-B6B7-BD3A63B1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C755B80-93E1-482A-9569-E43ECA757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161" t="41491" r="37597" b="21991"/>
          <a:stretch/>
        </p:blipFill>
        <p:spPr>
          <a:xfrm>
            <a:off x="950401" y="1740021"/>
            <a:ext cx="10267367" cy="49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1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CC2C7582-C69B-4B2F-857E-76AE85D3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1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Observatoire des souffrances psychiques 2020</a:t>
            </a:r>
            <a:r>
              <a:rPr lang="fr-FR" dirty="0"/>
              <a:t/>
            </a:r>
            <a:br>
              <a:rPr lang="fr-FR" dirty="0"/>
            </a:b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</a:rPr>
              <a:t>Situations évoquées au « </a:t>
            </a:r>
            <a:r>
              <a:rPr lang="fr-FR" sz="4000" b="1" u="sng" dirty="0">
                <a:solidFill>
                  <a:schemeClr val="tx1"/>
                </a:solidFill>
              </a:rPr>
              <a:t>chat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4D44BE6-9B80-4548-9B7D-5C90CB1D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E1E3FE6-8FFB-4490-858B-29CE5FD5B5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946" t="31543" r="37379" b="35016"/>
          <a:stretch/>
        </p:blipFill>
        <p:spPr>
          <a:xfrm>
            <a:off x="895984" y="1736203"/>
            <a:ext cx="10586101" cy="48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2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D73198DB-DD6D-412E-AB03-37D7C279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17" y="4164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Observatoire des souffrances psychiques 2020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</a:rPr>
              <a:t>Répartition de l’âge des appelants téléphone et chat</a:t>
            </a:r>
            <a:r>
              <a:rPr lang="fr-FR" sz="4000" b="1" dirty="0">
                <a:solidFill>
                  <a:srgbClr val="FF0000"/>
                </a:solidFill>
              </a:rPr>
              <a:t/>
            </a:r>
            <a:br>
              <a:rPr lang="fr-FR" sz="4000" b="1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4A0B1AD-6DC5-4D53-9835-99F2E06E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D205D960-A32A-468F-8CB2-22F80CA97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052263"/>
              </p:ext>
            </p:extLst>
          </p:nvPr>
        </p:nvGraphicFramePr>
        <p:xfrm>
          <a:off x="995423" y="1735071"/>
          <a:ext cx="10336192" cy="46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37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A43C7D0A-AAFD-4D10-B2D3-739E758C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Observatoire des souffrances psychiques</a:t>
            </a:r>
            <a:r>
              <a:rPr lang="fr-FR" dirty="0"/>
              <a:t/>
            </a:r>
            <a:br>
              <a:rPr lang="fr-FR" dirty="0"/>
            </a:br>
            <a:r>
              <a:rPr lang="fr-FR" sz="2700" dirty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</a:rPr>
              <a:t>Durée moyenne des appels 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5F85247-AD11-4835-A5FA-E174F6206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23" y="1524682"/>
            <a:ext cx="11072149" cy="4031165"/>
          </a:xfrm>
          <a:noFill/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200" b="1" dirty="0"/>
              <a:t> 30 minutes au téléphone en moyenne</a:t>
            </a:r>
          </a:p>
          <a:p>
            <a:pPr>
              <a:buNone/>
            </a:pPr>
            <a:endParaRPr lang="fr-FR" sz="1000" b="1" dirty="0"/>
          </a:p>
          <a:p>
            <a:r>
              <a:rPr lang="fr-FR" sz="3200" b="1" dirty="0"/>
              <a:t> 60 minutes au chat en moyenne</a:t>
            </a:r>
          </a:p>
          <a:p>
            <a:endParaRPr lang="fr-FR" sz="1000" dirty="0"/>
          </a:p>
          <a:p>
            <a:r>
              <a:rPr lang="fr-FR" sz="3200" dirty="0"/>
              <a:t> Pour S.O.S Amitié, </a:t>
            </a:r>
            <a:r>
              <a:rPr lang="fr-FR" sz="3200" b="1" dirty="0"/>
              <a:t>l’appel n’est pas limité dans le temps</a:t>
            </a:r>
            <a:r>
              <a:rPr lang="fr-FR" sz="3200" dirty="0"/>
              <a:t>. </a:t>
            </a:r>
          </a:p>
          <a:p>
            <a:pPr>
              <a:buNone/>
            </a:pPr>
            <a:r>
              <a:rPr lang="fr-FR" sz="800" dirty="0"/>
              <a:t> </a:t>
            </a:r>
            <a:r>
              <a:rPr lang="fr-FR" sz="3200" dirty="0"/>
              <a:t>   </a:t>
            </a:r>
            <a:r>
              <a:rPr lang="fr-FR" sz="3200" b="1" dirty="0"/>
              <a:t>Chaque écoutant s’adapte à l’urgence et à la gravité de l’appel</a:t>
            </a:r>
            <a:endParaRPr lang="fr-FR" sz="3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62B66A5-F7E9-47C1-9F0F-59342F84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F092A84-36FF-4A8C-8094-351A6A215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42" y="174472"/>
            <a:ext cx="1485108" cy="14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23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16A654F-3674-4D56-BA32-BABE4566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8" y="2801074"/>
            <a:ext cx="11042248" cy="299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7232A0"/>
                </a:solidFill>
                <a:ea typeface="MS PGothic" panose="020B0600070205080204" pitchFamily="34" charset="-128"/>
              </a:rPr>
              <a:t>Notre adresse (à Pau) est confidentielle pour des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7232A0"/>
                </a:solidFill>
                <a:ea typeface="MS PGothic" panose="020B0600070205080204" pitchFamily="34" charset="-128"/>
              </a:rPr>
              <a:t>raisons de sécurité des écoutants…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sz="3200" b="1" i="1" dirty="0">
                <a:solidFill>
                  <a:srgbClr val="7232A0"/>
                </a:solidFill>
                <a:ea typeface="MS PGothic" panose="020B0600070205080204" pitchFamily="34" charset="-128"/>
              </a:rPr>
              <a:t>Tel : 07 67 54 26 39 (candidats écoutants)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sz="3200" b="1" i="1" dirty="0">
                <a:solidFill>
                  <a:srgbClr val="7232A0"/>
                </a:solidFill>
                <a:ea typeface="MS PGothic" panose="020B0600070205080204" pitchFamily="34" charset="-128"/>
              </a:rPr>
              <a:t>ou 05 59 02 </a:t>
            </a:r>
            <a:r>
              <a:rPr lang="fr-FR" altLang="fr-FR" sz="3200" b="1" i="1" dirty="0" err="1">
                <a:solidFill>
                  <a:srgbClr val="7232A0"/>
                </a:solidFill>
                <a:ea typeface="MS PGothic" panose="020B0600070205080204" pitchFamily="34" charset="-128"/>
              </a:rPr>
              <a:t>02</a:t>
            </a:r>
            <a:r>
              <a:rPr lang="fr-FR" altLang="fr-FR" sz="3200" b="1" i="1" dirty="0">
                <a:solidFill>
                  <a:srgbClr val="7232A0"/>
                </a:solidFill>
                <a:ea typeface="MS PGothic" panose="020B0600070205080204" pitchFamily="34" charset="-128"/>
              </a:rPr>
              <a:t> 52 (appelants)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sz="3200" b="1" i="1" dirty="0">
                <a:solidFill>
                  <a:srgbClr val="7232A0"/>
                </a:solidFill>
                <a:ea typeface="MS PGothic" panose="020B0600070205080204" pitchFamily="34" charset="-128"/>
              </a:rPr>
              <a:t>email : </a:t>
            </a:r>
            <a:r>
              <a:rPr lang="fr-FR" altLang="fr-FR" sz="3200" b="1" i="1" u="sng" dirty="0">
                <a:solidFill>
                  <a:srgbClr val="7232A0"/>
                </a:solidFill>
                <a:ea typeface="MS PGothic" panose="020B0600070205080204" pitchFamily="34" charset="-128"/>
              </a:rPr>
              <a:t>sosamitie.pau@free.fr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sz="3200" b="1" i="1" dirty="0">
                <a:solidFill>
                  <a:srgbClr val="7232A0"/>
                </a:solidFill>
                <a:ea typeface="MS PGothic" panose="020B0600070205080204" pitchFamily="34" charset="-128"/>
              </a:rPr>
              <a:t>site : www-amitie.com</a:t>
            </a:r>
          </a:p>
        </p:txBody>
      </p:sp>
      <p:pic>
        <p:nvPicPr>
          <p:cNvPr id="1026" name="Picture 2" descr="C:\Users\BRUNO\Desktop\Petit bonh désemparé fond bla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29" y="-189394"/>
            <a:ext cx="2327755" cy="2514884"/>
          </a:xfrm>
          <a:prstGeom prst="rect">
            <a:avLst/>
          </a:prstGeom>
          <a:noFill/>
        </p:spPr>
      </p:pic>
      <p:pic>
        <p:nvPicPr>
          <p:cNvPr id="1028" name="Picture 4" descr="https://presta.sirom.net/statappel_intranet/public/uploads/files/Bonhomme%20%C3%A9coute%20tel+inter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490" y="303314"/>
            <a:ext cx="1555633" cy="1629657"/>
          </a:xfrm>
          <a:prstGeom prst="rect">
            <a:avLst/>
          </a:prstGeom>
          <a:noFill/>
        </p:spPr>
      </p:pic>
      <p:pic>
        <p:nvPicPr>
          <p:cNvPr id="1029" name="Picture 5" descr="C:\Users\BRUNO\Desktop\petit bonh fond blanc seu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722" y="0"/>
            <a:ext cx="2272865" cy="2286619"/>
          </a:xfrm>
          <a:prstGeom prst="rect">
            <a:avLst/>
          </a:prstGeom>
          <a:noFill/>
        </p:spPr>
      </p:pic>
      <p:pic>
        <p:nvPicPr>
          <p:cNvPr id="2" name="Picture 2" descr="C:\Users\BRUNO\Desktop\s.o.s Amitie pa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4880" y="174165"/>
            <a:ext cx="1766102" cy="1766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4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16A654F-3674-4D56-BA32-BABE4566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8" y="2280214"/>
            <a:ext cx="11042248" cy="37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endParaRPr lang="fr-FR" altLang="fr-FR" sz="3200" b="1" i="1" dirty="0">
              <a:solidFill>
                <a:srgbClr val="7232A0"/>
              </a:solidFill>
              <a:ea typeface="MS PGothic" panose="020B0600070205080204" pitchFamily="34" charset="-128"/>
            </a:endParaRPr>
          </a:p>
        </p:txBody>
      </p:sp>
      <p:pic>
        <p:nvPicPr>
          <p:cNvPr id="1028" name="Picture 4" descr="https://presta.sirom.net/statappel_intranet/public/uploads/files/Bonhomme%20%C3%A9coute%20tel+inter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249" y="346743"/>
            <a:ext cx="1863524" cy="1952198"/>
          </a:xfrm>
          <a:prstGeom prst="rect">
            <a:avLst/>
          </a:prstGeom>
          <a:noFill/>
        </p:spPr>
      </p:pic>
      <p:pic>
        <p:nvPicPr>
          <p:cNvPr id="2" name="Picture 2" descr="C:\Users\BRUNO\Desktop\s.o.s Amitie p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8554" y="394083"/>
            <a:ext cx="1897704" cy="189770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1495" y="1056095"/>
            <a:ext cx="1085705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Le Poste de « </a:t>
            </a:r>
            <a:r>
              <a:rPr lang="fr-FR" sz="4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 Light" pitchFamily="34" charset="0"/>
              </a:rPr>
              <a:t>P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au Béarn 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  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Création en 1980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43 écoutants bénévoles 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(30 femmes et 13 hommes)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3600" b="1" dirty="0">
                <a:latin typeface="Calibri" pitchFamily="34" charset="0"/>
                <a:cs typeface="Arial" pitchFamily="34" charset="0"/>
              </a:rPr>
              <a:t>  17 312 appels en 2023 (</a:t>
            </a:r>
            <a:r>
              <a:rPr lang="fr-FR" sz="3600" b="1" i="1" dirty="0">
                <a:latin typeface="Calibri" pitchFamily="34" charset="0"/>
                <a:cs typeface="Arial" pitchFamily="34" charset="0"/>
              </a:rPr>
              <a:t>près de 50 appels par jour…)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fr-FR" sz="3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lignes d’écoute dont une réservée pour les nuits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36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 Light" pitchFamily="34" charset="0"/>
              </a:rPr>
              <a:t>Pau est devenu un des postes les plus importants au niveau national  (4ème en nombre d’écoutants!) </a:t>
            </a:r>
          </a:p>
        </p:txBody>
      </p:sp>
    </p:spTree>
    <p:extLst>
      <p:ext uri="{BB962C8B-B14F-4D97-AF65-F5344CB8AC3E}">
        <p14:creationId xmlns:p14="http://schemas.microsoft.com/office/powerpoint/2010/main" val="5144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16A654F-3674-4D56-BA32-BABE4566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8" y="2280214"/>
            <a:ext cx="11042248" cy="37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endParaRPr lang="fr-FR" altLang="fr-FR" sz="3200" b="1" i="1" dirty="0">
              <a:solidFill>
                <a:srgbClr val="7232A0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Picture 2" descr="C:\Users\BRUNO\Desktop\s.o.s Amitie p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4220" y="151015"/>
            <a:ext cx="1897704" cy="189770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" y="425470"/>
            <a:ext cx="12192001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Le Poste de « </a:t>
            </a:r>
            <a:r>
              <a:rPr lang="fr-FR" sz="4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 Light" pitchFamily="34" charset="0"/>
              </a:rPr>
              <a:t>P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au Béarn 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Notre technique d’écoute est basée sur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les principe de Carl Rogers et une charte éthique nationale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800" b="1" dirty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</a:t>
            </a: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Les </a:t>
            </a:r>
            <a:r>
              <a:rPr lang="fr-FR" sz="3600" b="1">
                <a:latin typeface="Calibri" pitchFamily="34" charset="0"/>
                <a:ea typeface="Times New Roman" pitchFamily="18" charset="0"/>
                <a:cs typeface="Calibri Light" pitchFamily="34" charset="0"/>
              </a:rPr>
              <a:t>principes d’une écoute </a:t>
            </a: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centrée sur la </a:t>
            </a:r>
            <a:r>
              <a:rPr lang="fr-FR" sz="3600" b="1">
                <a:latin typeface="Calibri" pitchFamily="34" charset="0"/>
                <a:ea typeface="Times New Roman" pitchFamily="18" charset="0"/>
                <a:cs typeface="Calibri Light" pitchFamily="34" charset="0"/>
              </a:rPr>
              <a:t>personne avec </a:t>
            </a: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:</a:t>
            </a:r>
          </a:p>
          <a:p>
            <a:pPr lvl="3">
              <a:buFont typeface="Wingdings" pitchFamily="2" charset="2"/>
              <a:buChar char="q"/>
            </a:pP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une conscience des émotions ressenties</a:t>
            </a:r>
          </a:p>
          <a:p>
            <a:pPr lvl="3">
              <a:buFont typeface="Wingdings" pitchFamily="2" charset="2"/>
              <a:buChar char="q"/>
            </a:pP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un regard positif inconditionnel</a:t>
            </a:r>
          </a:p>
          <a:p>
            <a:pPr lvl="3">
              <a:buFont typeface="Wingdings" pitchFamily="2" charset="2"/>
              <a:buChar char="q"/>
            </a:pP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une compréhension empathique </a:t>
            </a:r>
          </a:p>
          <a:p>
            <a:pPr lvl="3"/>
            <a:endParaRPr lang="fr-FR" sz="16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Les principes éthiques sont formalisés dans la Charte de</a:t>
            </a:r>
          </a:p>
          <a:p>
            <a:pPr marL="342900" lvl="2" indent="-342900"/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 notre Fédération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fr-FR" sz="3600" b="1" dirty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217E77C-8F5D-4A3B-B046-3CACA5260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r="30142" b="17577"/>
          <a:stretch/>
        </p:blipFill>
        <p:spPr>
          <a:xfrm>
            <a:off x="8161696" y="211760"/>
            <a:ext cx="1552370" cy="19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933FEF-C56D-45BB-AB50-7BAF5CFA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485" y="446148"/>
            <a:ext cx="9230833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D398B3-A1E0-4305-AA00-DC9B93B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2083443"/>
            <a:ext cx="11725154" cy="4502552"/>
          </a:xfrm>
          <a:noFill/>
        </p:spPr>
        <p:txBody>
          <a:bodyPr>
            <a:normAutofit fontScale="85000" lnSpcReduction="10000"/>
          </a:bodyPr>
          <a:lstStyle/>
          <a:p>
            <a:endParaRPr lang="fr-F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service d'écoute par téléphone</a:t>
            </a:r>
            <a:r>
              <a:rPr lang="fr-FR" sz="3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24h sur 24 et 7 jours sur 7 !</a:t>
            </a:r>
          </a:p>
          <a:p>
            <a:pPr>
              <a:buNone/>
            </a:pPr>
            <a:endParaRPr lang="fr-FR" sz="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service d’écoute 20h par mois, dont 4 heures de nuit </a:t>
            </a:r>
          </a:p>
          <a:p>
            <a:pPr>
              <a:buNone/>
            </a:pPr>
            <a:r>
              <a:rPr lang="fr-FR" sz="3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minimum (23h – 7h) ainsi que 2h en week-end.</a:t>
            </a:r>
            <a:endParaRPr lang="fr-FR" sz="3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endParaRPr lang="fr-FR" sz="11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service d’écoute au chat chaque jour de 13h à 3h du matin,  et par messagerie</a:t>
            </a:r>
            <a:endParaRPr lang="fr-FR" sz="3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Une écoute généraliste gratuite dont l’objectif premier reste la prévention du suicide.</a:t>
            </a:r>
            <a:endParaRPr lang="fr-FR" sz="3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2A61B26-676B-4822-BBEF-484D8568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D42E8AC-7649-450D-872A-F7AA3C8A5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3" y="190958"/>
            <a:ext cx="2060295" cy="20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4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16A654F-3674-4D56-BA32-BABE4566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8" y="2280214"/>
            <a:ext cx="11042248" cy="37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endParaRPr lang="fr-FR" altLang="fr-FR" sz="3200" b="1" i="1" dirty="0">
              <a:solidFill>
                <a:srgbClr val="7232A0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Picture 2" descr="C:\Users\BRUNO\Desktop\s.o.s Amitie p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1665" y="179852"/>
            <a:ext cx="1897704" cy="189770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3545" y="357480"/>
            <a:ext cx="12018381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Le Poste </a:t>
            </a:r>
            <a:r>
              <a:rPr kumimoji="0" lang="fr-FR" sz="3600" b="1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de « </a:t>
            </a:r>
            <a:r>
              <a:rPr lang="fr-FR" sz="36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 Light" pitchFamily="34" charset="0"/>
              </a:rPr>
              <a:t>P</a:t>
            </a:r>
            <a:r>
              <a:rPr kumimoji="0" lang="fr-FR" sz="3600" b="1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au Béarn » 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3200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</a:t>
            </a: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Une équipe désintéressée mais engagée, apolitique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et aconfessionnelle 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6 commissions animent notre poste (recrutement - formation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 initiale - formation continue - communication - subventions 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 convivialité)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4 Psychologues rémunérées assurent des « partages » avec les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écoutants  (toutes les 3 semaines) et un autre assure les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formations initiales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Un point est fait régulièrement entre les psychologues et la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Direction</a:t>
            </a: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lang="fr-FR" sz="3200" b="1" dirty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16A654F-3674-4D56-BA32-BABE4566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8" y="2280214"/>
            <a:ext cx="11042248" cy="37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endParaRPr lang="fr-FR" altLang="fr-FR" sz="3200" b="1" i="1" dirty="0">
              <a:solidFill>
                <a:srgbClr val="7232A0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Picture 2" descr="C:\Users\BRUNO\Desktop\s.o.s Amitie p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165" y="117858"/>
            <a:ext cx="1777617" cy="177761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4743" y="528163"/>
            <a:ext cx="108570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Les</a:t>
            </a:r>
            <a:r>
              <a:rPr kumimoji="0" lang="fr-FR" sz="36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 formations continues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14 janvier 2023 : Formation sur l’écoute des traumatismes et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de la mémoire animée par Jean-Marc Gibert psychologue de Bayonne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02 décembre 2023 : Formation sur le deuil, animée par Denis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</a:t>
            </a:r>
            <a:r>
              <a:rPr lang="fr-FR" sz="2800" b="1" dirty="0" err="1">
                <a:latin typeface="Calibri" pitchFamily="34" charset="0"/>
                <a:ea typeface="Times New Roman" pitchFamily="18" charset="0"/>
                <a:cs typeface="Calibri Light" pitchFamily="34" charset="0"/>
              </a:rPr>
              <a:t>Danastas</a:t>
            </a: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psychologue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03 juin 2023 : formation sur les addictions proposée par Françoise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</a:t>
            </a:r>
            <a:r>
              <a:rPr lang="fr-FR" sz="2800" b="1" dirty="0" err="1">
                <a:latin typeface="Calibri" pitchFamily="34" charset="0"/>
                <a:ea typeface="Times New Roman" pitchFamily="18" charset="0"/>
                <a:cs typeface="Calibri Light" pitchFamily="34" charset="0"/>
              </a:rPr>
              <a:t>Etchebar</a:t>
            </a: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médecin et </a:t>
            </a:r>
            <a:r>
              <a:rPr lang="fr-FR" sz="2800" b="1" dirty="0" err="1">
                <a:latin typeface="Calibri" pitchFamily="34" charset="0"/>
                <a:ea typeface="Times New Roman" pitchFamily="18" charset="0"/>
                <a:cs typeface="Calibri Light" pitchFamily="34" charset="0"/>
              </a:rPr>
              <a:t>addictologue</a:t>
            </a: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à Béarn Addiction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25 novembre 2023 : formation à Toulouse sur le thème du suicide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proposée par M. Eric </a:t>
            </a:r>
            <a:r>
              <a:rPr lang="fr-FR" sz="2800" b="1" dirty="0" err="1">
                <a:latin typeface="Calibri" pitchFamily="34" charset="0"/>
                <a:ea typeface="Times New Roman" pitchFamily="18" charset="0"/>
                <a:cs typeface="Calibri Light" pitchFamily="34" charset="0"/>
              </a:rPr>
              <a:t>Lowen</a:t>
            </a: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, Philosophe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fr-FR" sz="28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21 octobre 2023 : Rencontre régionale des «internautes » à Toulouse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fr-FR" sz="3600" b="1" dirty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16A654F-3674-4D56-BA32-BABE4566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8" y="2280214"/>
            <a:ext cx="11042248" cy="37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endParaRPr lang="fr-FR" altLang="fr-FR" sz="3200" b="1" i="1" dirty="0">
              <a:solidFill>
                <a:srgbClr val="7232A0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Picture 2" descr="C:\Users\BRUNO\Desktop\s.o.s Amitie p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9894" y="162589"/>
            <a:ext cx="1747778" cy="174777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3069" y="0"/>
            <a:ext cx="11019097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 Light" pitchFamily="34" charset="0"/>
              </a:rPr>
              <a:t>Les projets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Formation sur le thème des souffrances des adolescents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 par Xavier </a:t>
            </a:r>
            <a:r>
              <a:rPr lang="fr-FR" sz="3200" b="1" dirty="0" err="1">
                <a:latin typeface="Calibri" pitchFamily="34" charset="0"/>
                <a:ea typeface="Times New Roman" pitchFamily="18" charset="0"/>
                <a:cs typeface="Calibri Light" pitchFamily="34" charset="0"/>
              </a:rPr>
              <a:t>Pommereau</a:t>
            </a: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(psychiatre CHU Bordeaux)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</a:t>
            </a: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Densifier notre Tutorat avec les CDS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(codétenus de soutien) à la prison de Mont de Marsan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6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Ouverture d’une antenne sur le secteur de la côte basque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(des candidats « écoutants » nous sollicitent régulièrement…)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6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Améliorer notre image pour mieux recruter (en optimisant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notre stratégie de Communication)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6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Rechercher de nouveaux partenaires financiers publics et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privés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32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3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C0A696-AD00-4CB9-A03E-31DD902B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 besoin d’écoutants…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FADA2B-222D-43A4-AD1D-5EA0B637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3" y="1802476"/>
            <a:ext cx="11655706" cy="3926993"/>
          </a:xfrm>
          <a:noFill/>
        </p:spPr>
        <p:txBody>
          <a:bodyPr/>
          <a:lstStyle/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sz="3200" b="1" dirty="0">
                <a:latin typeface="Calibri" pitchFamily="34" charset="0"/>
                <a:cs typeface="Arial" pitchFamily="34" charset="0"/>
              </a:rPr>
              <a:t>En France, 1 personne sur 10 n’a personne à qui parler !</a:t>
            </a:r>
          </a:p>
          <a:p>
            <a:endParaRPr lang="fr-FR" sz="1000" b="1" dirty="0">
              <a:latin typeface="Calibri" pitchFamily="34" charset="0"/>
              <a:cs typeface="Arial" pitchFamily="34" charset="0"/>
            </a:endParaRPr>
          </a:p>
          <a:p>
            <a:r>
              <a:rPr lang="fr-FR" sz="3200" b="1" dirty="0">
                <a:latin typeface="Calibri" pitchFamily="34" charset="0"/>
                <a:cs typeface="Arial" pitchFamily="34" charset="0"/>
              </a:rPr>
              <a:t> 3,5 millions d’appels à S.0.S Amitié par an</a:t>
            </a:r>
          </a:p>
          <a:p>
            <a:pPr>
              <a:buNone/>
            </a:pPr>
            <a:endParaRPr lang="fr-FR" sz="1000" b="1" dirty="0">
              <a:latin typeface="Calibri" pitchFamily="34" charset="0"/>
              <a:cs typeface="Arial" pitchFamily="34" charset="0"/>
            </a:endParaRPr>
          </a:p>
          <a:p>
            <a:r>
              <a:rPr lang="fr-FR" sz="3200" b="1" dirty="0">
                <a:latin typeface="Calibri" pitchFamily="34" charset="0"/>
                <a:cs typeface="Arial" pitchFamily="34" charset="0"/>
              </a:rPr>
              <a:t>Nous ne pouvons prendre au téléphone qu’1 appel sur 3</a:t>
            </a:r>
          </a:p>
          <a:p>
            <a:pPr>
              <a:buNone/>
            </a:pPr>
            <a:r>
              <a:rPr lang="fr-FR" sz="3200" b="1" dirty="0">
                <a:latin typeface="Calibri" pitchFamily="34" charset="0"/>
                <a:cs typeface="Arial" pitchFamily="34" charset="0"/>
              </a:rPr>
              <a:t>   au mieux…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8ACFC34-807F-419F-AAA2-E2E7E0A0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Picture 2" descr="C:\Users\BRUNO\Desktop\s.o.s Amitie p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3199" y="255186"/>
            <a:ext cx="1897704" cy="189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937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FADA2B-222D-43A4-AD1D-5EA0B637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3" y="1802476"/>
            <a:ext cx="11655706" cy="3926993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fr-FR" sz="3200" b="1" dirty="0">
              <a:latin typeface="Calibri" pitchFamily="34" charset="0"/>
              <a:ea typeface="Times New Roman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      </a:t>
            </a:r>
          </a:p>
          <a:p>
            <a:pPr algn="ctr">
              <a:buNone/>
            </a:pPr>
            <a:r>
              <a:rPr lang="fr-FR" sz="32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 </a:t>
            </a:r>
          </a:p>
          <a:p>
            <a:pPr algn="ctr">
              <a:buNone/>
            </a:pPr>
            <a:r>
              <a:rPr lang="fr-FR" sz="3600" b="1" dirty="0">
                <a:latin typeface="Calibri" pitchFamily="34" charset="0"/>
                <a:ea typeface="Times New Roman" pitchFamily="18" charset="0"/>
                <a:cs typeface="Calibri Light" pitchFamily="34" charset="0"/>
              </a:rPr>
              <a:t>Merci de votre attention et surtout de votre soutien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8ACFC34-807F-419F-AAA2-E2E7E0A0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6" name="Picture 2" descr="C:\Users\BRUNO\Desktop\s.o.s Amitie p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7922" y="313060"/>
            <a:ext cx="1897704" cy="1897704"/>
          </a:xfrm>
          <a:prstGeom prst="rect">
            <a:avLst/>
          </a:prstGeom>
          <a:noFill/>
        </p:spPr>
      </p:pic>
      <p:pic>
        <p:nvPicPr>
          <p:cNvPr id="8" name="Picture 2" descr="C:\Users\BRUNO\Desktop\Petit bonh désemparé fond blan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88" y="192570"/>
            <a:ext cx="2523280" cy="2726127"/>
          </a:xfrm>
          <a:prstGeom prst="rect">
            <a:avLst/>
          </a:prstGeom>
          <a:noFill/>
        </p:spPr>
      </p:pic>
      <p:pic>
        <p:nvPicPr>
          <p:cNvPr id="9" name="Picture 4" descr="https://presta.sirom.net/statappel_intranet/public/uploads/files/Bonhomme%20%C3%A9coute%20tel+intern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0847" y="720003"/>
            <a:ext cx="1717680" cy="1799415"/>
          </a:xfrm>
          <a:prstGeom prst="rect">
            <a:avLst/>
          </a:prstGeom>
          <a:noFill/>
        </p:spPr>
      </p:pic>
      <p:pic>
        <p:nvPicPr>
          <p:cNvPr id="10" name="Picture 5" descr="C:\Users\BRUNO\Desktop\petit bonh fond blanc seul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8448" y="393539"/>
            <a:ext cx="2473588" cy="2488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93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BBBD81-3DEC-45F7-B0FA-FEC14B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33" y="216060"/>
            <a:ext cx="9513782" cy="1320800"/>
          </a:xfrm>
        </p:spPr>
        <p:txBody>
          <a:bodyPr/>
          <a:lstStyle/>
          <a:p>
            <a:r>
              <a:rPr lang="fr-FR" dirty="0"/>
              <a:t>    </a:t>
            </a:r>
            <a:r>
              <a:rPr lang="fr-FR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L’historique</a:t>
            </a:r>
            <a:r>
              <a:rPr lang="fr-FR" sz="3200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les précurseurs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07B879E4-1E53-4135-85A5-5011729A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9" y="1539433"/>
            <a:ext cx="11806177" cy="5092861"/>
          </a:xfrm>
          <a:noFill/>
        </p:spPr>
        <p:txBody>
          <a:bodyPr>
            <a:normAutofit fontScale="62500" lnSpcReduction="20000"/>
          </a:bodyPr>
          <a:lstStyle/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Chad Varah, prêtre anglican fait paraître dans le « Times »</a:t>
            </a:r>
          </a:p>
          <a:p>
            <a:pPr>
              <a:buNone/>
            </a:pPr>
            <a:r>
              <a:rPr lang="fr-FR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du 2 novembre 1953 à Londres l’annonce : </a:t>
            </a:r>
          </a:p>
          <a:p>
            <a:pPr marL="0" indent="0">
              <a:buNone/>
            </a:pPr>
            <a:r>
              <a:rPr lang="fr-FR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« Avant de vous suicider, appelez-moi à MAN 9000 » </a:t>
            </a:r>
          </a:p>
          <a:p>
            <a:pPr marL="0" indent="0">
              <a:buNone/>
            </a:pPr>
            <a:endParaRPr lang="fr-FR" sz="1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nombreuses personnes appellent et des bénévoles viennent aider</a:t>
            </a:r>
          </a:p>
          <a:p>
            <a:pPr>
              <a:buNone/>
            </a:pPr>
            <a:endParaRPr lang="fr-FR" sz="2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« Samaritains », premier service d’écoute téléphonique au monde est né</a:t>
            </a:r>
          </a:p>
          <a:p>
            <a:pPr>
              <a:buNone/>
            </a:pPr>
            <a:r>
              <a:rPr lang="fr-FR" sz="1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fr-FR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 initiatives comparables suivent à Berlin-Ouest (1956),  Zurich (1957) Genève et Bruxelles (1959).</a:t>
            </a:r>
          </a:p>
          <a:p>
            <a:endParaRPr lang="fr-FR" sz="5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5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51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C05E15B-0BAC-4965-8922-B46579DA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AF845DD-53DF-4815-BD5C-EBE56A70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83" y="165057"/>
            <a:ext cx="2080070" cy="208007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96970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B29EFB8-2B3A-4F71-B089-43373E04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6" y="497711"/>
            <a:ext cx="11902633" cy="5984112"/>
          </a:xfrm>
          <a:noFill/>
        </p:spPr>
        <p:txBody>
          <a:bodyPr>
            <a:noAutofit/>
          </a:bodyPr>
          <a:lstStyle/>
          <a:p>
            <a:r>
              <a:rPr lang="fr-FR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première association française 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« Amitié S.O.S Téléphone » </a:t>
            </a:r>
            <a:r>
              <a:rPr lang="fr-FR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voit le jour à Boulogne-Billancourt en 1960.</a:t>
            </a:r>
            <a:endParaRPr lang="fr-FR" sz="3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</a:t>
            </a:r>
            <a:r>
              <a:rPr lang="fr-FR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accord, pour la création d’un service S.O.S  est signé par : </a:t>
            </a:r>
          </a:p>
          <a:p>
            <a:endParaRPr lang="fr-FR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fr-FR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1965 l’association prend le nom de </a:t>
            </a:r>
            <a:r>
              <a:rPr lang="fr-FR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S.O.S Amitié </a:t>
            </a:r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devient laïque</a:t>
            </a:r>
          </a:p>
          <a:p>
            <a:pPr>
              <a:buNone/>
            </a:pPr>
            <a:endParaRPr lang="fr-FR" sz="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1967, la Fédération S.O.S Amitié France est reconnue « d'utilité</a:t>
            </a:r>
          </a:p>
          <a:p>
            <a:pPr>
              <a:buNone/>
            </a:pPr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publique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A09622E-DF65-46CB-BF69-8ADE1CFE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643578"/>
            <a:ext cx="683339" cy="365125"/>
          </a:xfrm>
        </p:spPr>
        <p:txBody>
          <a:bodyPr/>
          <a:lstStyle/>
          <a:p>
            <a:fld id="{A8AD9217-1EB0-4140-979E-A670734074D2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307A01F-594C-463F-BA24-E9319ADC2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b="19502"/>
          <a:stretch/>
        </p:blipFill>
        <p:spPr>
          <a:xfrm>
            <a:off x="2106592" y="2240334"/>
            <a:ext cx="1689904" cy="20667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C75C8FE-6FB9-4521-928D-D89C171BB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62" y="2236343"/>
            <a:ext cx="1652378" cy="20462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AAA0BC3-DCA3-4F37-9D30-5732DB2DDD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48" y="2233914"/>
            <a:ext cx="1497598" cy="20582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9BB08D2-E83B-43DB-8019-DE44F326A7A1}"/>
              </a:ext>
            </a:extLst>
          </p:cNvPr>
          <p:cNvSpPr txBox="1"/>
          <p:nvPr/>
        </p:nvSpPr>
        <p:spPr>
          <a:xfrm>
            <a:off x="243069" y="2500130"/>
            <a:ext cx="231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Jacob Kaplan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grand rabbin 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France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714A8D6-3BB6-4C26-A392-DEA4F9E326FD}"/>
              </a:ext>
            </a:extLst>
          </p:cNvPr>
          <p:cNvSpPr txBox="1"/>
          <p:nvPr/>
        </p:nvSpPr>
        <p:spPr>
          <a:xfrm>
            <a:off x="4282633" y="2569579"/>
            <a:ext cx="207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Marc Boegner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Pdt Fédération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protestante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C843619-427D-4C79-BB69-25A42E108FD5}"/>
              </a:ext>
            </a:extLst>
          </p:cNvPr>
          <p:cNvSpPr txBox="1"/>
          <p:nvPr/>
        </p:nvSpPr>
        <p:spPr>
          <a:xfrm>
            <a:off x="8531314" y="2624864"/>
            <a:ext cx="1884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Jean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Rodhain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Pdt Secours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catholique</a:t>
            </a:r>
          </a:p>
        </p:txBody>
      </p:sp>
    </p:spTree>
    <p:extLst>
      <p:ext uri="{BB962C8B-B14F-4D97-AF65-F5344CB8AC3E}">
        <p14:creationId xmlns:p14="http://schemas.microsoft.com/office/powerpoint/2010/main" val="2574242012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2EBA8486-F0A0-4DFC-82B6-0FF330731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41" y="196770"/>
            <a:ext cx="1582388" cy="159003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DDFEC83E-E1C0-490B-A0AE-A7DD0DFF89E3}"/>
              </a:ext>
            </a:extLst>
          </p:cNvPr>
          <p:cNvSpPr txBox="1"/>
          <p:nvPr/>
        </p:nvSpPr>
        <p:spPr>
          <a:xfrm>
            <a:off x="0" y="285549"/>
            <a:ext cx="372704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L’évolution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C18E971A-9B63-46D1-8DD9-B83DD9B93F98}"/>
              </a:ext>
            </a:extLst>
          </p:cNvPr>
          <p:cNvSpPr txBox="1"/>
          <p:nvPr/>
        </p:nvSpPr>
        <p:spPr>
          <a:xfrm>
            <a:off x="162045" y="1243413"/>
            <a:ext cx="3657600" cy="44627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altLang="fr-FR" sz="3600" b="1" dirty="0">
                <a:solidFill>
                  <a:srgbClr val="7030A0"/>
                </a:solidFill>
                <a:ea typeface="MS PGothic" panose="020B0600070205080204" pitchFamily="34" charset="-128"/>
              </a:rPr>
              <a:t>Aujourd’hui :</a:t>
            </a:r>
          </a:p>
          <a:p>
            <a:pPr algn="ctr"/>
            <a:r>
              <a:rPr lang="fr-FR" altLang="fr-FR" sz="1600" b="1" dirty="0">
                <a:solidFill>
                  <a:srgbClr val="7030A0"/>
                </a:solidFill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3200" b="1" dirty="0">
                <a:solidFill>
                  <a:srgbClr val="FF0000"/>
                </a:solidFill>
                <a:ea typeface="MS PGothic" panose="020B0600070205080204" pitchFamily="34" charset="-128"/>
              </a:rPr>
              <a:t>46</a:t>
            </a:r>
            <a:r>
              <a:rPr lang="fr-FR" altLang="fr-FR" sz="3200" b="1" dirty="0">
                <a:solidFill>
                  <a:srgbClr val="7030A0"/>
                </a:solidFill>
                <a:ea typeface="MS PGothic" panose="020B0600070205080204" pitchFamily="34" charset="-128"/>
              </a:rPr>
              <a:t> associations</a:t>
            </a:r>
          </a:p>
          <a:p>
            <a:r>
              <a:rPr lang="fr-FR" sz="3200" b="1" dirty="0">
                <a:solidFill>
                  <a:srgbClr val="7030A0"/>
                </a:solidFill>
                <a:ea typeface="MS PGothic" panose="020B0600070205080204" pitchFamily="34" charset="-128"/>
              </a:rPr>
              <a:t>locales SOS Amitié</a:t>
            </a:r>
          </a:p>
          <a:p>
            <a:pPr algn="ctr"/>
            <a:r>
              <a:rPr lang="fr-FR" sz="2000" b="1" dirty="0">
                <a:solidFill>
                  <a:srgbClr val="7030A0"/>
                </a:solidFill>
                <a:ea typeface="MS PGothic" panose="020B0600070205080204" pitchFamily="34" charset="-128"/>
              </a:rPr>
              <a:t> </a:t>
            </a:r>
          </a:p>
          <a:p>
            <a:r>
              <a:rPr lang="fr-FR" sz="3200" b="1" dirty="0">
                <a:solidFill>
                  <a:srgbClr val="FF0000"/>
                </a:solidFill>
                <a:ea typeface="MS PGothic" panose="020B0600070205080204" pitchFamily="34" charset="-128"/>
              </a:rPr>
              <a:t>55</a:t>
            </a:r>
            <a:r>
              <a:rPr lang="fr-FR" sz="3200" b="1" dirty="0">
                <a:solidFill>
                  <a:srgbClr val="7030A0"/>
                </a:solidFill>
                <a:ea typeface="MS PGothic" panose="020B0600070205080204" pitchFamily="34" charset="-128"/>
              </a:rPr>
              <a:t> postes  d’écoute</a:t>
            </a:r>
          </a:p>
          <a:p>
            <a:endParaRPr lang="fr-FR" sz="1600" b="1" dirty="0">
              <a:solidFill>
                <a:srgbClr val="7030A0"/>
              </a:solidFill>
              <a:ea typeface="MS PGothic" panose="020B0600070205080204" pitchFamily="34" charset="-128"/>
            </a:endParaRPr>
          </a:p>
          <a:p>
            <a:r>
              <a:rPr lang="fr-FR" sz="3200" b="1" dirty="0">
                <a:solidFill>
                  <a:srgbClr val="FF0000"/>
                </a:solidFill>
                <a:ea typeface="MS PGothic" panose="020B0600070205080204" pitchFamily="34" charset="-128"/>
              </a:rPr>
              <a:t>4 </a:t>
            </a:r>
            <a:r>
              <a:rPr lang="fr-FR" sz="3200" b="1" dirty="0">
                <a:solidFill>
                  <a:srgbClr val="7030A0"/>
                </a:solidFill>
                <a:ea typeface="MS PGothic" panose="020B0600070205080204" pitchFamily="34" charset="-128"/>
              </a:rPr>
              <a:t>antennes en cours de création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3ADB40D-324B-4AB9-8711-FD95296673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7505" y="268578"/>
            <a:ext cx="6351102" cy="61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39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2">
            <a:extLst>
              <a:ext uri="{FF2B5EF4-FFF2-40B4-BE49-F238E27FC236}">
                <a16:creationId xmlns:a16="http://schemas.microsoft.com/office/drawing/2014/main" xmlns="" id="{C91D8668-D012-468B-8A2E-4642B3685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8" y="1713053"/>
            <a:ext cx="4086913" cy="4398380"/>
          </a:xfrm>
          <a:prstGeom prst="ellipse">
            <a:avLst/>
          </a:prstGeom>
          <a:solidFill>
            <a:srgbClr val="D5E870"/>
          </a:solidFill>
          <a:ln w="9525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anchor="ctr" anchorCtr="0"/>
          <a:lstStyle/>
          <a:p>
            <a:pPr algn="ctr">
              <a:buClr>
                <a:srgbClr val="000000"/>
              </a:buClr>
              <a:buSzPct val="100000"/>
            </a:pPr>
            <a:r>
              <a:rPr lang="fr-FR" altLang="fr-FR" sz="2800" dirty="0">
                <a:solidFill>
                  <a:schemeClr val="tx1"/>
                </a:solidFill>
              </a:rPr>
              <a:t>  </a:t>
            </a:r>
            <a:r>
              <a:rPr lang="fr-FR" altLang="fr-FR" sz="3200" b="1" dirty="0"/>
              <a:t>1900 bénévoles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fr-FR" altLang="fr-FR" sz="3200" b="1" dirty="0"/>
              <a:t>répondent dans 55 postes d’écoute</a:t>
            </a:r>
          </a:p>
        </p:txBody>
      </p:sp>
      <p:sp>
        <p:nvSpPr>
          <p:cNvPr id="7" name="Ellipse 4">
            <a:extLst>
              <a:ext uri="{FF2B5EF4-FFF2-40B4-BE49-F238E27FC236}">
                <a16:creationId xmlns:a16="http://schemas.microsoft.com/office/drawing/2014/main" xmlns="" id="{0AC73888-3E90-4940-B9AF-030D403C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920" y="2148458"/>
            <a:ext cx="2991293" cy="3568927"/>
          </a:xfrm>
          <a:prstGeom prst="ellipse">
            <a:avLst/>
          </a:prstGeom>
          <a:solidFill>
            <a:srgbClr val="92D05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 dirty="0">
                <a:solidFill>
                  <a:schemeClr val="tx1"/>
                </a:solidFill>
              </a:rPr>
              <a:t>10 Régions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000" dirty="0">
              <a:solidFill>
                <a:schemeClr val="tx1"/>
              </a:solidFill>
            </a:endParaRPr>
          </a:p>
        </p:txBody>
      </p:sp>
      <p:sp>
        <p:nvSpPr>
          <p:cNvPr id="8" name="Ellipse 5">
            <a:extLst>
              <a:ext uri="{FF2B5EF4-FFF2-40B4-BE49-F238E27FC236}">
                <a16:creationId xmlns:a16="http://schemas.microsoft.com/office/drawing/2014/main" xmlns="" id="{608036DB-C249-4530-921D-3D21E148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176" y="1828808"/>
            <a:ext cx="3363188" cy="4166363"/>
          </a:xfrm>
          <a:prstGeom prst="ellipse">
            <a:avLst/>
          </a:prstGeom>
          <a:solidFill>
            <a:srgbClr val="92D050">
              <a:alpha val="58000"/>
            </a:srgbClr>
          </a:solidFill>
          <a:ln>
            <a:noFill/>
          </a:ln>
        </p:spPr>
        <p:txBody>
          <a:bodyPr anchor="ctr" anchorCtr="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dirty="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 dirty="0"/>
              <a:t>46 Associations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 dirty="0"/>
              <a:t>Locales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 dirty="0"/>
              <a:t>S.O.S Amitié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800" b="1" dirty="0"/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AE703109-4A5F-42AE-9ABE-A842FABB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582" y="145040"/>
            <a:ext cx="6311648" cy="827234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C’est organisé comment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2481BFB-4FEE-4B73-BE55-3B12C025B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7" y="206097"/>
            <a:ext cx="1707053" cy="1715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71DF59-1E73-45AB-B15A-11785F42605E}"/>
              </a:ext>
            </a:extLst>
          </p:cNvPr>
          <p:cNvSpPr/>
          <p:nvPr/>
        </p:nvSpPr>
        <p:spPr>
          <a:xfrm>
            <a:off x="1875099" y="983820"/>
            <a:ext cx="9482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Une Fédération S.O.S Amitié France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79676" y="6180879"/>
            <a:ext cx="983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/>
              <a:t>Une assistante salariée 1/3 temps pour toute la France…</a:t>
            </a:r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67327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217162-C4C7-42EF-BD31-527C71F6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14" y="428263"/>
            <a:ext cx="8596668" cy="13208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Reconnaissances officielles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76EEC-7F51-4F60-B866-ED95B71A6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55" y="2045350"/>
            <a:ext cx="9529396" cy="4008208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S.O.S Amitié bénéficie du label PADS (Prévention et Aide à Distance en Santé) attribué par le Ministère des Solidarités et de la Santé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Participation à l’Observatoire National du Suicide (O.N.S.)</a:t>
            </a:r>
          </a:p>
          <a:p>
            <a:endParaRPr lang="fr-FR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Participation au Conseil national de la santé mentale : groupe « prévention du suicide ».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D661EB5-549E-46FF-B285-4D17B06E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3E838F5-3C38-4FE9-9D8D-1AE7DEE41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49" y="166617"/>
            <a:ext cx="1828800" cy="18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452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217162-C4C7-42EF-BD31-527C71F6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74102"/>
            <a:ext cx="8596668" cy="1320800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 </a:t>
            </a:r>
            <a:r>
              <a:rPr lang="fr-FR" sz="3600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SOS Amitié est membre de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76EEC-7F51-4F60-B866-ED95B71A6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11" y="937837"/>
            <a:ext cx="8596668" cy="36110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U.N.P.S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fr-F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.F.O.T.E.S 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(International Federation of Telephone Emergency Service)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D661EB5-549E-46FF-B285-4D17B06E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6FE78E9-C0B4-411A-9A2F-B5826F150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886" r="56645" b="71852"/>
          <a:stretch/>
        </p:blipFill>
        <p:spPr>
          <a:xfrm>
            <a:off x="2693991" y="1236281"/>
            <a:ext cx="6157519" cy="139588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ECE6B67-BCBA-4138-80ED-71977B2B2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938" t="36575" r="6088" b="31009"/>
          <a:stretch/>
        </p:blipFill>
        <p:spPr>
          <a:xfrm>
            <a:off x="2540367" y="3226982"/>
            <a:ext cx="6157519" cy="139588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3E838F5-3C38-4FE9-9D8D-1AE7DEE41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26" y="221051"/>
            <a:ext cx="1868004" cy="18770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DB23E2C-B37A-4D11-8CCB-FBF7877705E3}"/>
              </a:ext>
            </a:extLst>
          </p:cNvPr>
          <p:cNvSpPr txBox="1"/>
          <p:nvPr/>
        </p:nvSpPr>
        <p:spPr>
          <a:xfrm>
            <a:off x="651765" y="4719350"/>
            <a:ext cx="1111653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3300"/>
              </a:buClr>
            </a:pPr>
            <a:r>
              <a:rPr lang="fr-FR" altLang="fr-FR" sz="2800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S.O.S Amitié participe à la réflexion sur les problèmes psychologiques et sociaux de son temps et développe des échanges aux niveaux régional, national et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57256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182AFC-B208-4457-B854-7B9D2792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2784" y="220642"/>
            <a:ext cx="9772023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7232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L’écoute ?...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9B0CD44-00C1-4C2A-8EAC-C81908CE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68" y="1984067"/>
            <a:ext cx="10070274" cy="4505798"/>
          </a:xfrm>
          <a:noFill/>
        </p:spPr>
        <p:txBody>
          <a:bodyPr>
            <a:noAutofit/>
          </a:bodyPr>
          <a:lstStyle/>
          <a:p>
            <a:pPr>
              <a:buNone/>
            </a:pP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écoute </a:t>
            </a:r>
            <a:r>
              <a:rPr lang="fr-FR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anonyme, confidentielle, bienveillante basée sur un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regard positif inconditionnel</a:t>
            </a:r>
            <a:endParaRPr lang="fr-FR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endParaRPr lang="fr-FR" sz="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Une écoute </a:t>
            </a:r>
            <a:r>
              <a:rPr lang="fr-FR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centrée sur la personne</a:t>
            </a:r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non directive</a:t>
            </a:r>
            <a:r>
              <a:rPr lang="fr-F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Une écoute </a:t>
            </a:r>
            <a:r>
              <a:rPr lang="fr-FR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assurée par des bénévoles formés et validés </a:t>
            </a:r>
            <a:r>
              <a:rPr lang="fr-F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(70% de femmes et 30% d’hommes)</a:t>
            </a:r>
          </a:p>
          <a:p>
            <a:pPr>
              <a:buNone/>
            </a:pP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Une formation de 70h encadrée par un psychologue et des « anciens » des différents postes</a:t>
            </a: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822B08E-01B7-4AC6-B17C-F13E087E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9217-1EB0-4140-979E-A670734074D2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DF68CE9-403B-49FC-9464-B44ADC950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90" y="117995"/>
            <a:ext cx="1820762" cy="1829558"/>
          </a:xfrm>
          <a:prstGeom prst="rect">
            <a:avLst/>
          </a:prstGeom>
        </p:spPr>
      </p:pic>
      <p:pic>
        <p:nvPicPr>
          <p:cNvPr id="16385" name="Picture 1" descr="C:\Users\BRUNO\Desktop\ill petit bonh fond vert seu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75" y="-154379"/>
            <a:ext cx="2956956" cy="2365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8296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775</Words>
  <Application>Microsoft Office PowerPoint</Application>
  <PresentationFormat>Personnalisé</PresentationFormat>
  <Paragraphs>227</Paragraphs>
  <Slides>24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C’est quoi ?</vt:lpstr>
      <vt:lpstr>    L’historique – les précurseurs </vt:lpstr>
      <vt:lpstr>Présentation PowerPoint</vt:lpstr>
      <vt:lpstr>Présentation PowerPoint</vt:lpstr>
      <vt:lpstr>C’est organisé comment ?</vt:lpstr>
      <vt:lpstr>Reconnaissances officielles</vt:lpstr>
      <vt:lpstr> SOS Amitié est membre de :</vt:lpstr>
      <vt:lpstr>L’écoute ?...</vt:lpstr>
      <vt:lpstr>Chaque écoutant réalise un parcours de recrutement et de formation</vt:lpstr>
      <vt:lpstr>L’Observatoire des souffrances psychiques</vt:lpstr>
      <vt:lpstr>Observatoire des souffrances psychiques 2020   Situations évoquées au téléphone  ( 3,5 millions d’appels)</vt:lpstr>
      <vt:lpstr>Observatoire des souffrances psychiques 2020   Situations évoquées par mail</vt:lpstr>
      <vt:lpstr>Observatoire des souffrances psychiques 2020   Situations évoquées au « chat »</vt:lpstr>
      <vt:lpstr>Observatoire des souffrances psychiques 2020  Répartition de l’âge des appelants téléphone et chat  </vt:lpstr>
      <vt:lpstr>Observatoire des souffrances psychiques   Durée moyenne des appels 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Nous avons besoin d’écoutants…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GUENAUD</dc:creator>
  <cp:lastModifiedBy>fernando Cuevas</cp:lastModifiedBy>
  <cp:revision>289</cp:revision>
  <dcterms:created xsi:type="dcterms:W3CDTF">2020-12-01T16:09:59Z</dcterms:created>
  <dcterms:modified xsi:type="dcterms:W3CDTF">2024-04-11T09:23:42Z</dcterms:modified>
</cp:coreProperties>
</file>